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84" r:id="rId5"/>
    <p:sldId id="282" r:id="rId6"/>
    <p:sldId id="283" r:id="rId7"/>
    <p:sldId id="285" r:id="rId8"/>
    <p:sldId id="286" r:id="rId9"/>
    <p:sldId id="287" r:id="rId10"/>
    <p:sldId id="288" r:id="rId11"/>
    <p:sldId id="289" r:id="rId12"/>
    <p:sldId id="259" r:id="rId13"/>
    <p:sldId id="290" r:id="rId14"/>
    <p:sldId id="260" r:id="rId15"/>
    <p:sldId id="261" r:id="rId1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67" autoAdjust="0"/>
  </p:normalViewPr>
  <p:slideViewPr>
    <p:cSldViewPr snapToGrid="0">
      <p:cViewPr varScale="1">
        <p:scale>
          <a:sx n="51" d="100"/>
          <a:sy n="51" d="100"/>
        </p:scale>
        <p:origin x="-1214" y="-96"/>
      </p:cViewPr>
      <p:guideLst>
        <p:guide orient="horz" pos="3072"/>
        <p:guide pos="4096"/>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 xmlns:p14="http://schemas.microsoft.com/office/powerpoint/2010/main" val="2820091527"/>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Divide the class into five </a:t>
            </a:r>
            <a:r>
              <a:rPr lang="en-US" dirty="0" smtClean="0"/>
              <a:t>groups. Assign </a:t>
            </a:r>
            <a:r>
              <a:rPr lang="en-US" dirty="0"/>
              <a:t>each group one of the phases of helping to discuss as it relates to the case </a:t>
            </a:r>
            <a:r>
              <a:rPr lang="en-US" dirty="0" smtClean="0"/>
              <a:t>example.</a:t>
            </a:r>
            <a:endParaRPr lang="en-US" dirty="0"/>
          </a:p>
          <a:p>
            <a:endParaRPr lang="en-US" dirty="0"/>
          </a:p>
        </p:txBody>
      </p:sp>
    </p:spTree>
    <p:extLst>
      <p:ext uri="{BB962C8B-B14F-4D97-AF65-F5344CB8AC3E}">
        <p14:creationId xmlns="" xmlns:p14="http://schemas.microsoft.com/office/powerpoint/2010/main" val="1562845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Title Text</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Shape 93"/>
          <p:cNvSpPr>
            <a:spLocks noGrp="1"/>
          </p:cNvSpPr>
          <p:nvPr>
            <p:ph type="body" sz="quarter" idx="1"/>
          </p:nvPr>
        </p:nvSpPr>
        <p:spPr>
          <a:xfrm>
            <a:off x="1270000" y="6362700"/>
            <a:ext cx="10464800" cy="469900"/>
          </a:xfrm>
          <a:prstGeom prst="rect">
            <a:avLst/>
          </a:prstGeom>
        </p:spPr>
        <p:txBody>
          <a:bodyPr anchor="t"/>
          <a:lstStyle>
            <a:lvl1pPr marL="0" indent="0" algn="ctr">
              <a:spcBef>
                <a:spcPts val="0"/>
              </a:spcBef>
              <a:buSzTx/>
              <a:buNone/>
              <a:defRPr sz="2400"/>
            </a:lvl1pPr>
            <a:lvl2pPr marL="740832" indent="-296332" algn="ctr">
              <a:spcBef>
                <a:spcPts val="0"/>
              </a:spcBef>
              <a:defRPr sz="2400"/>
            </a:lvl2pPr>
            <a:lvl3pPr marL="1185332" indent="-296332" algn="ctr">
              <a:spcBef>
                <a:spcPts val="0"/>
              </a:spcBef>
              <a:defRPr sz="2400"/>
            </a:lvl3pPr>
            <a:lvl4pPr marL="1629833" indent="-296332" algn="ctr">
              <a:spcBef>
                <a:spcPts val="0"/>
              </a:spcBef>
              <a:defRPr sz="2400"/>
            </a:lvl4pPr>
            <a:lvl5pPr marL="2074333" indent="-296333" algn="ctr">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94" name="Shape 94"/>
          <p:cNvSpPr>
            <a:spLocks noGrp="1"/>
          </p:cNvSpPr>
          <p:nvPr>
            <p:ph type="body" sz="quarter" idx="13"/>
          </p:nvPr>
        </p:nvSpPr>
        <p:spPr>
          <a:xfrm>
            <a:off x="1270000" y="4267200"/>
            <a:ext cx="10464800" cy="685800"/>
          </a:xfrm>
          <a:prstGeom prst="rect">
            <a:avLst/>
          </a:prstGeom>
        </p:spPr>
        <p:txBody>
          <a:bodyPr/>
          <a:lstStyle/>
          <a:p>
            <a:endParaRPr/>
          </a:p>
        </p:txBody>
      </p:sp>
      <p:sp>
        <p:nvSpPr>
          <p:cNvPr id="95" name="Shape 95"/>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endParaRPr dirty="0"/>
          </a:p>
        </p:txBody>
      </p:sp>
      <p:sp>
        <p:nvSpPr>
          <p:cNvPr id="103" name="Shape 103"/>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dirty="0"/>
          </a:p>
        </p:txBody>
      </p:sp>
      <p:sp>
        <p:nvSpPr>
          <p:cNvPr id="21" name="Shape 21"/>
          <p:cNvSpPr>
            <a:spLocks noGrp="1"/>
          </p:cNvSpPr>
          <p:nvPr>
            <p:ph type="title"/>
          </p:nvPr>
        </p:nvSpPr>
        <p:spPr>
          <a:xfrm>
            <a:off x="1270000" y="6718300"/>
            <a:ext cx="10464800" cy="1422400"/>
          </a:xfrm>
          <a:prstGeom prst="rect">
            <a:avLst/>
          </a:prstGeom>
        </p:spPr>
        <p:txBody>
          <a:bodyPr anchor="b"/>
          <a:lstStyle/>
          <a:p>
            <a:r>
              <a:t>Title Text</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xfrm>
            <a:off x="6311798" y="9245600"/>
            <a:ext cx="368504" cy="381000"/>
          </a:xfrm>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Title Text</a:t>
            </a:r>
          </a:p>
        </p:txBody>
      </p:sp>
      <p:sp>
        <p:nvSpPr>
          <p:cNvPr id="31" name="Shape 31"/>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dirty="0"/>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
        <p:nvSpPr>
          <p:cNvPr id="49" name="Shape 49"/>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Title Text</a:t>
            </a:r>
          </a:p>
        </p:txBody>
      </p:sp>
      <p:sp>
        <p:nvSpPr>
          <p:cNvPr id="57" name="Shape 57"/>
          <p:cNvSpPr>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8" name="Shape 58"/>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build="p" animBg="1">
        <p:tmplLst>
          <p:tmpl>
            <p:tnLst>
              <p:par>
                <p:cTn presetID="1" presetClass="entr" presetSubtype="0" fill="hold" nodeType="click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 lvl="1">
            <p:tnLst>
              <p:par>
                <p:cTn presetID="1" presetClass="entr" presetSubtype="0" fill="hold" nodeType="click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57"/>
                        </p:tgtEl>
                        <p:attrNameLst>
                          <p:attrName>style.visibility</p:attrName>
                        </p:attrNameLst>
                      </p:cBhvr>
                      <p:to>
                        <p:strVal val="visible"/>
                      </p:to>
                    </p:se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dirty="0"/>
          </a:p>
        </p:txBody>
      </p:sp>
      <p:sp>
        <p:nvSpPr>
          <p:cNvPr id="66" name="Shape 66"/>
          <p:cNvSpPr>
            <a:spLocks noGrp="1"/>
          </p:cNvSpPr>
          <p:nvPr>
            <p:ph type="title"/>
          </p:nvPr>
        </p:nvSpPr>
        <p:spPr>
          <a:prstGeom prst="rect">
            <a:avLst/>
          </a:prstGeom>
        </p:spPr>
        <p:txBody>
          <a:bodyPr/>
          <a:lstStyle/>
          <a:p>
            <a:r>
              <a:t>Title Text</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hape 68"/>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dirty="0"/>
          </a:p>
        </p:txBody>
      </p:sp>
      <p:sp>
        <p:nvSpPr>
          <p:cNvPr id="84" name="Shape 84"/>
          <p:cNvSpPr>
            <a:spLocks noGrp="1"/>
          </p:cNvSpPr>
          <p:nvPr>
            <p:ph type="pic" sz="quarter" idx="14"/>
          </p:nvPr>
        </p:nvSpPr>
        <p:spPr>
          <a:xfrm>
            <a:off x="6724518" y="889000"/>
            <a:ext cx="5334003" cy="3771900"/>
          </a:xfrm>
          <a:prstGeom prst="rect">
            <a:avLst/>
          </a:prstGeom>
        </p:spPr>
        <p:txBody>
          <a:bodyPr lIns="91439" tIns="45719" rIns="91439" bIns="45719" anchor="t">
            <a:noAutofit/>
          </a:bodyPr>
          <a:lstStyle/>
          <a:p>
            <a:endParaRPr dirty="0"/>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dirty="0"/>
          </a:p>
        </p:txBody>
      </p:sp>
      <p:sp>
        <p:nvSpPr>
          <p:cNvPr id="86" name="Shape 86"/>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atin typeface="Helvetica Light"/>
                <a:ea typeface="Helvetica Light"/>
                <a:cs typeface="Helvetica Light"/>
                <a:sym typeface="Helvetica Light"/>
              </a:defRPr>
            </a:lvl1pPr>
          </a:lstStyle>
          <a:p>
            <a:fld id="{86CB4B4D-7CA3-9044-876B-883B54F8677D}" type="slidenum">
              <a:rPr/>
              <a:p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p:nvPr/>
        </p:nvSpPr>
        <p:spPr>
          <a:xfrm>
            <a:off x="-13495" y="4601757"/>
            <a:ext cx="13031791" cy="382668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defTabSz="457200">
              <a:defRPr sz="1200"/>
            </a:pPr>
            <a:endParaRPr dirty="0"/>
          </a:p>
          <a:p>
            <a:pPr defTabSz="457200">
              <a:spcBef>
                <a:spcPts val="5000"/>
              </a:spcBef>
              <a:defRPr sz="1200"/>
            </a:pPr>
            <a:r>
              <a:rPr dirty="0"/>
              <a:t> </a:t>
            </a:r>
            <a:r>
              <a:rPr sz="3100" dirty="0">
                <a:solidFill>
                  <a:srgbClr val="009AC7"/>
                </a:solidFill>
              </a:rPr>
              <a:t/>
            </a:r>
            <a:br>
              <a:rPr sz="3100" dirty="0">
                <a:solidFill>
                  <a:srgbClr val="009AC7"/>
                </a:solidFill>
              </a:rPr>
            </a:br>
            <a:r>
              <a:rPr lang="en-US" sz="3100" dirty="0">
                <a:solidFill>
                  <a:srgbClr val="009AC7"/>
                </a:solidFill>
              </a:rPr>
              <a:t>Editors</a:t>
            </a:r>
          </a:p>
          <a:p>
            <a:pPr defTabSz="457200">
              <a:spcBef>
                <a:spcPts val="5000"/>
              </a:spcBef>
              <a:defRPr sz="1200"/>
            </a:pPr>
            <a:r>
              <a:rPr lang="en-US" sz="3100" dirty="0">
                <a:solidFill>
                  <a:srgbClr val="009AC7"/>
                </a:solidFill>
              </a:rPr>
              <a:t>Nick Coady, PhD</a:t>
            </a:r>
          </a:p>
          <a:p>
            <a:pPr defTabSz="457200">
              <a:spcBef>
                <a:spcPts val="5000"/>
              </a:spcBef>
              <a:defRPr sz="1200"/>
            </a:pPr>
            <a:r>
              <a:rPr lang="en-US" sz="3100" dirty="0">
                <a:solidFill>
                  <a:srgbClr val="009AC7"/>
                </a:solidFill>
              </a:rPr>
              <a:t>Peter Lehmann, PhD, LCSW</a:t>
            </a:r>
            <a:endParaRPr sz="2100" dirty="0">
              <a:solidFill>
                <a:srgbClr val="2C2728"/>
              </a:solidFill>
            </a:endParaRPr>
          </a:p>
        </p:txBody>
      </p:sp>
      <p:sp>
        <p:nvSpPr>
          <p:cNvPr id="120" name="Shape 120"/>
          <p:cNvSpPr/>
          <p:nvPr/>
        </p:nvSpPr>
        <p:spPr>
          <a:xfrm>
            <a:off x="-38100" y="8384381"/>
            <a:ext cx="13081000" cy="9247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21" name="Shape 121"/>
          <p:cNvSpPr/>
          <p:nvPr/>
        </p:nvSpPr>
        <p:spPr>
          <a:xfrm>
            <a:off x="-63830" y="603250"/>
            <a:ext cx="13132459" cy="0"/>
          </a:xfrm>
          <a:prstGeom prst="line">
            <a:avLst/>
          </a:prstGeom>
          <a:ln w="25400">
            <a:solidFill>
              <a:srgbClr val="2FA2E9"/>
            </a:solidFill>
            <a:miter lim="400000"/>
          </a:ln>
        </p:spPr>
        <p:txBody>
          <a:bodyPr lIns="45718" tIns="45718" rIns="45718" bIns="45718"/>
          <a:lstStyle/>
          <a:p>
            <a:endParaRPr dirty="0"/>
          </a:p>
        </p:txBody>
      </p:sp>
      <p:sp>
        <p:nvSpPr>
          <p:cNvPr id="122" name="Shape 122"/>
          <p:cNvSpPr/>
          <p:nvPr/>
        </p:nvSpPr>
        <p:spPr>
          <a:xfrm>
            <a:off x="-63830" y="1117600"/>
            <a:ext cx="13132459" cy="0"/>
          </a:xfrm>
          <a:prstGeom prst="line">
            <a:avLst/>
          </a:prstGeom>
          <a:ln w="25400">
            <a:solidFill>
              <a:srgbClr val="2FA2E9"/>
            </a:solidFill>
            <a:miter lim="400000"/>
          </a:ln>
        </p:spPr>
        <p:txBody>
          <a:bodyPr lIns="45718" tIns="45718" rIns="45718" bIns="45718"/>
          <a:lstStyle/>
          <a:p>
            <a:endParaRPr dirty="0"/>
          </a:p>
        </p:txBody>
      </p:sp>
      <p:sp>
        <p:nvSpPr>
          <p:cNvPr id="123" name="Shape 123"/>
          <p:cNvSpPr/>
          <p:nvPr/>
        </p:nvSpPr>
        <p:spPr>
          <a:xfrm>
            <a:off x="5264694" y="593625"/>
            <a:ext cx="2475411" cy="514550"/>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24" name="Shape 124"/>
          <p:cNvSpPr>
            <a:spLocks noGrp="1"/>
          </p:cNvSpPr>
          <p:nvPr>
            <p:ph type="subTitle" idx="1"/>
          </p:nvPr>
        </p:nvSpPr>
        <p:spPr>
          <a:xfrm>
            <a:off x="-57548" y="1619249"/>
            <a:ext cx="13119897" cy="4562924"/>
          </a:xfrm>
          <a:prstGeom prst="rect">
            <a:avLst/>
          </a:prstGeom>
        </p:spPr>
        <p:txBody>
          <a:bodyPr>
            <a:normAutofit fontScale="62500" lnSpcReduction="20000"/>
          </a:bodyPr>
          <a:lstStyle/>
          <a:p>
            <a:pPr algn="l" defTabSz="285154">
              <a:defRPr sz="700">
                <a:latin typeface="Times"/>
                <a:ea typeface="Times"/>
                <a:cs typeface="Times"/>
                <a:sym typeface="Times"/>
              </a:defRPr>
            </a:pPr>
            <a:endParaRPr lang="en-US" noProof="0" dirty="0" smtClean="0"/>
          </a:p>
          <a:p>
            <a:pPr defTabSz="285154">
              <a:lnSpc>
                <a:spcPts val="10000"/>
              </a:lnSpc>
              <a:defRPr sz="6200">
                <a:latin typeface="Palatino"/>
                <a:ea typeface="Palatino"/>
                <a:cs typeface="Palatino"/>
                <a:sym typeface="Palatino"/>
              </a:defRPr>
            </a:pPr>
            <a:r>
              <a:rPr lang="en-US" noProof="0" dirty="0" smtClean="0"/>
              <a:t>Theoretical Perspectives for Direct Social Work Practice</a:t>
            </a:r>
          </a:p>
          <a:p>
            <a:pPr defTabSz="285154">
              <a:lnSpc>
                <a:spcPts val="10000"/>
              </a:lnSpc>
              <a:defRPr sz="6200">
                <a:latin typeface="Palatino"/>
                <a:ea typeface="Palatino"/>
                <a:cs typeface="Palatino"/>
                <a:sym typeface="Palatino"/>
              </a:defRPr>
            </a:pPr>
            <a:r>
              <a:rPr lang="en-US" sz="5400" noProof="0" dirty="0" smtClean="0">
                <a:latin typeface="Times"/>
                <a:ea typeface="Times"/>
                <a:cs typeface="Times"/>
                <a:sym typeface="Times"/>
              </a:rPr>
              <a:t>A Generalist-Eclectic Approach</a:t>
            </a:r>
          </a:p>
          <a:p>
            <a:pPr defTabSz="285154">
              <a:lnSpc>
                <a:spcPts val="10000"/>
              </a:lnSpc>
              <a:defRPr sz="6200">
                <a:latin typeface="Palatino"/>
                <a:ea typeface="Palatino"/>
                <a:cs typeface="Palatino"/>
                <a:sym typeface="Palatino"/>
              </a:defRPr>
            </a:pPr>
            <a:r>
              <a:rPr lang="en-US" sz="5400" noProof="0" dirty="0" smtClean="0">
                <a:latin typeface="Times"/>
                <a:ea typeface="Times"/>
                <a:cs typeface="Times"/>
                <a:sym typeface="Times"/>
              </a:rPr>
              <a:t>Third Edition</a:t>
            </a:r>
            <a:endParaRPr lang="en-US" sz="5400" noProof="0" dirty="0">
              <a:latin typeface="Times"/>
              <a:ea typeface="Times"/>
              <a:cs typeface="Times"/>
              <a:sym typeface="Times"/>
            </a:endParaRPr>
          </a:p>
        </p:txBody>
      </p:sp>
      <p:sp>
        <p:nvSpPr>
          <p:cNvPr id="125" name="Shape 125"/>
          <p:cNvSpPr/>
          <p:nvPr/>
        </p:nvSpPr>
        <p:spPr>
          <a:xfrm>
            <a:off x="-4051" y="647700"/>
            <a:ext cx="13012902" cy="4064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b="1">
                <a:solidFill>
                  <a:srgbClr val="FFFFFF"/>
                </a:solidFill>
              </a:defRPr>
            </a:lvl1pPr>
          </a:lstStyle>
          <a:p>
            <a:r>
              <a:rPr dirty="0"/>
              <a:t>Power Point for</a:t>
            </a:r>
          </a:p>
        </p:txBody>
      </p:sp>
      <p:pic>
        <p:nvPicPr>
          <p:cNvPr id="126" name="logo white type.pdf"/>
          <p:cNvPicPr>
            <a:picLocks noChangeAspect="1"/>
          </p:cNvPicPr>
          <p:nvPr/>
        </p:nvPicPr>
        <p:blipFill>
          <a:blip r:embed="rId2" cstate="print">
            <a:extLst/>
          </a:blip>
          <a:stretch>
            <a:fillRect/>
          </a:stretch>
        </p:blipFill>
        <p:spPr>
          <a:xfrm>
            <a:off x="2334089" y="8417835"/>
            <a:ext cx="3246462" cy="857813"/>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smtClean="0">
                <a:solidFill>
                  <a:schemeClr val="bg2"/>
                </a:solidFill>
              </a:rPr>
              <a:t>The </a:t>
            </a:r>
            <a:r>
              <a:rPr lang="en-US" sz="4000" noProof="0" dirty="0">
                <a:solidFill>
                  <a:schemeClr val="bg2"/>
                </a:solidFill>
              </a:rPr>
              <a:t>view is that change in specific areas can “snowball” into bigger changes due to the systems orientation assumed to be present: </a:t>
            </a:r>
            <a:r>
              <a:rPr lang="en-US" sz="4000" noProof="0" dirty="0" smtClean="0">
                <a:solidFill>
                  <a:schemeClr val="bg2"/>
                </a:solidFill>
              </a:rPr>
              <a:t>Change </a:t>
            </a:r>
            <a:r>
              <a:rPr lang="en-US" sz="4000" noProof="0" dirty="0">
                <a:solidFill>
                  <a:schemeClr val="bg2"/>
                </a:solidFill>
              </a:rPr>
              <a:t>in one part of the system can lead to change in other parts of the </a:t>
            </a:r>
            <a:r>
              <a:rPr lang="en-US" sz="4000" noProof="0" dirty="0" smtClean="0">
                <a:solidFill>
                  <a:schemeClr val="bg2"/>
                </a:solidFill>
              </a:rPr>
              <a:t>system. </a:t>
            </a: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smtClean="0">
                <a:solidFill>
                  <a:schemeClr val="bg2"/>
                </a:solidFill>
              </a:rPr>
              <a:t>The </a:t>
            </a:r>
            <a:r>
              <a:rPr lang="en-US" sz="4000" noProof="0" dirty="0">
                <a:solidFill>
                  <a:schemeClr val="bg2"/>
                </a:solidFill>
              </a:rPr>
              <a:t>systemic basis of solution-focused therapy also means that the context of a particular behavior is more influential than innate individual characteristics. In this model, the individual is depathologized; instead, the emphasis is on situational aspects—the who, what, where, when, and how of a particular </a:t>
            </a:r>
            <a:r>
              <a:rPr lang="en-US" sz="4000" noProof="0" dirty="0" smtClean="0">
                <a:solidFill>
                  <a:schemeClr val="bg2"/>
                </a:solidFill>
              </a:rPr>
              <a:t>behavior. </a:t>
            </a: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PHASES OF HELPING</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14400" y="2508250"/>
            <a:ext cx="11428149" cy="6286500"/>
          </a:xfrm>
          <a:prstGeom prst="rect">
            <a:avLst/>
          </a:prstGeom>
        </p:spPr>
        <p:txBody>
          <a:bodyPr anchor="t">
            <a:no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Engagement</a:t>
            </a:r>
          </a:p>
          <a:p>
            <a:pPr marL="514350" indent="-514350" defTabSz="12700">
              <a:spcBef>
                <a:spcPts val="0"/>
              </a:spcBef>
              <a:buSzTx/>
              <a:buAutoNum type="alphaLcParenBoth"/>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Assessment</a:t>
            </a:r>
          </a:p>
          <a:p>
            <a:pPr marL="514350" indent="-514350" defTabSz="12700">
              <a:spcBef>
                <a:spcPts val="0"/>
              </a:spcBef>
              <a:buSzTx/>
              <a:buAutoNum type="alphaLcParenBoth"/>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Goal Setting </a:t>
            </a:r>
          </a:p>
          <a:p>
            <a:pPr marL="0" indent="0" defTabSz="12700">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Intervention</a:t>
            </a:r>
          </a:p>
          <a:p>
            <a:pPr marL="0" indent="0" defTabSz="12700">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Termination</a:t>
            </a:r>
          </a:p>
          <a:p>
            <a:pPr marL="514350" indent="-514350" defTabSz="12700">
              <a:spcBef>
                <a:spcPts val="0"/>
              </a:spcBef>
              <a:buSzTx/>
              <a:buAutoNum type="alphaLcParenBoth"/>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However, it must be noted that phases are typically not as discrete as they are in a generalist-eclectic </a:t>
            </a:r>
            <a:r>
              <a:rPr lang="en-US" sz="3200" noProof="0" dirty="0" smtClean="0">
                <a:solidFill>
                  <a:schemeClr val="bg2"/>
                </a:solidFill>
              </a:rPr>
              <a:t>framework.</a:t>
            </a:r>
            <a:endParaRPr lang="en-US" sz="32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extLst>
      <p:ext uri="{BB962C8B-B14F-4D97-AF65-F5344CB8AC3E}">
        <p14:creationId xmlns="" xmlns:p14="http://schemas.microsoft.com/office/powerpoint/2010/main" val="347102445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3"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lstStyle/>
          <a:p>
            <a:pPr algn="l" defTabSz="457200">
              <a:lnSpc>
                <a:spcPts val="4800"/>
              </a:lnSpc>
              <a:spcBef>
                <a:spcPts val="3000"/>
              </a:spcBef>
              <a:defRPr sz="3200">
                <a:solidFill>
                  <a:srgbClr val="B7B8BA"/>
                </a:solidFill>
                <a:latin typeface="+mj-lt"/>
                <a:ea typeface="+mj-ea"/>
                <a:cs typeface="+mj-cs"/>
                <a:sym typeface="Helvetica"/>
              </a:defRPr>
            </a:pPr>
            <a:r>
              <a:rPr lang="en-US" noProof="0" dirty="0" smtClean="0"/>
              <a:t>   </a:t>
            </a:r>
            <a:r>
              <a:rPr lang="en-US" noProof="0" dirty="0" smtClean="0">
                <a:solidFill>
                  <a:srgbClr val="FFFFFF"/>
                </a:solidFill>
              </a:rPr>
              <a:t>CASE EXAMPLE EXERCISE</a:t>
            </a:r>
            <a:endParaRPr lang="en-US" b="1" noProof="0" dirty="0">
              <a:solidFill>
                <a:srgbClr val="FFFFFF"/>
              </a:solidFill>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Review the </a:t>
            </a:r>
            <a:r>
              <a:rPr lang="en-US" sz="4000" noProof="0" dirty="0" smtClean="0">
                <a:solidFill>
                  <a:schemeClr val="bg2"/>
                </a:solidFill>
              </a:rPr>
              <a:t>case example </a:t>
            </a:r>
            <a:r>
              <a:rPr lang="en-US" sz="4000" noProof="0" dirty="0">
                <a:solidFill>
                  <a:schemeClr val="bg2"/>
                </a:solidFill>
              </a:rPr>
              <a:t>at the end of the </a:t>
            </a:r>
            <a:r>
              <a:rPr lang="en-US" sz="4000" noProof="0" dirty="0" smtClean="0">
                <a:solidFill>
                  <a:schemeClr val="bg2"/>
                </a:solidFill>
              </a:rPr>
              <a:t>chapter.</a:t>
            </a: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In your groups, discuss one of the phases of helping informed by </a:t>
            </a:r>
            <a:r>
              <a:rPr lang="en-US" sz="4000" noProof="0" dirty="0" smtClean="0">
                <a:solidFill>
                  <a:schemeClr val="bg2"/>
                </a:solidFill>
              </a:rPr>
              <a:t>solution-focused therapy.</a:t>
            </a: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extLst>
      <p:ext uri="{BB962C8B-B14F-4D97-AF65-F5344CB8AC3E}">
        <p14:creationId xmlns="" xmlns:p14="http://schemas.microsoft.com/office/powerpoint/2010/main" val="156323139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lstStyle/>
          <a:p>
            <a:pPr algn="l" defTabSz="457200">
              <a:lnSpc>
                <a:spcPts val="4800"/>
              </a:lnSpc>
              <a:spcBef>
                <a:spcPts val="3000"/>
              </a:spcBef>
              <a:defRPr sz="3200">
                <a:solidFill>
                  <a:srgbClr val="B7B8BA"/>
                </a:solidFill>
                <a:latin typeface="+mj-lt"/>
                <a:ea typeface="+mj-ea"/>
                <a:cs typeface="+mj-cs"/>
                <a:sym typeface="Helvetica"/>
              </a:defRPr>
            </a:pPr>
            <a:r>
              <a:rPr lang="en-US" noProof="0" dirty="0" smtClean="0"/>
              <a:t>   </a:t>
            </a:r>
            <a:r>
              <a:rPr lang="en-US" noProof="0" dirty="0" smtClean="0">
                <a:solidFill>
                  <a:srgbClr val="FFFFFF"/>
                </a:solidFill>
              </a:rPr>
              <a:t>What Do You Think?</a:t>
            </a:r>
            <a:endParaRPr lang="en-US" b="1" noProof="0" dirty="0">
              <a:solidFill>
                <a:srgbClr val="FFFFFF"/>
              </a:solidFill>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What do you imagine the benefits might be to focusing on the future without the problem as opposed to the history and causes of the problem? </a:t>
            </a: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How might a </a:t>
            </a:r>
            <a:r>
              <a:rPr lang="en-US" sz="4000" noProof="0" dirty="0" smtClean="0">
                <a:solidFill>
                  <a:schemeClr val="bg2"/>
                </a:solidFill>
              </a:rPr>
              <a:t>solution-focused therapist/practitioner </a:t>
            </a:r>
            <a:r>
              <a:rPr lang="en-US" sz="4000" noProof="0" dirty="0">
                <a:solidFill>
                  <a:schemeClr val="bg2"/>
                </a:solidFill>
              </a:rPr>
              <a:t>deal with past trauma? </a:t>
            </a: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extLst>
      <p:ext uri="{BB962C8B-B14F-4D97-AF65-F5344CB8AC3E}">
        <p14:creationId xmlns="" xmlns:p14="http://schemas.microsoft.com/office/powerpoint/2010/main" val="18299059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lstStyle/>
          <a:p>
            <a:pPr algn="l" defTabSz="457200">
              <a:lnSpc>
                <a:spcPts val="4800"/>
              </a:lnSpc>
              <a:spcBef>
                <a:spcPts val="3000"/>
              </a:spcBef>
              <a:defRPr sz="3200">
                <a:solidFill>
                  <a:srgbClr val="B7B8BA"/>
                </a:solidFill>
                <a:latin typeface="+mj-lt"/>
                <a:ea typeface="+mj-ea"/>
                <a:cs typeface="+mj-cs"/>
                <a:sym typeface="Helvetica"/>
              </a:defRPr>
            </a:pPr>
            <a:r>
              <a:rPr lang="en-US" noProof="0" dirty="0" smtClean="0"/>
              <a:t>   </a:t>
            </a:r>
            <a:r>
              <a:rPr lang="en-US" noProof="0" dirty="0" smtClean="0">
                <a:solidFill>
                  <a:srgbClr val="FFFFFF"/>
                </a:solidFill>
              </a:rPr>
              <a:t>What Do You Think? </a:t>
            </a:r>
            <a:endParaRPr lang="en-US" b="1" noProof="0" dirty="0">
              <a:solidFill>
                <a:srgbClr val="FFFFFF"/>
              </a:solidFill>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How can this theory be applied to family work? </a:t>
            </a: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How can this theory be applied to group work? </a:t>
            </a: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What are the strengths of this theory?</a:t>
            </a: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What are the major critiques/limitations?</a:t>
            </a: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In what ways are this theory compatible with the </a:t>
            </a:r>
            <a:r>
              <a:rPr lang="en-US" sz="3200" noProof="0" dirty="0" smtClean="0">
                <a:solidFill>
                  <a:schemeClr val="bg2"/>
                </a:solidFill>
              </a:rPr>
              <a:t>generalist-eclectic </a:t>
            </a:r>
            <a:r>
              <a:rPr lang="en-US" sz="3200" noProof="0" dirty="0">
                <a:solidFill>
                  <a:schemeClr val="bg2"/>
                </a:solidFill>
              </a:rPr>
              <a:t>framework? </a:t>
            </a: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endParaRPr lang="en-US" sz="3200" noProof="0" dirty="0">
              <a:solidFill>
                <a:schemeClr val="bg2"/>
              </a:solidFill>
            </a:endParaRPr>
          </a:p>
          <a:p>
            <a:pPr marL="0" indent="0" defTabSz="12700">
              <a:lnSpc>
                <a:spcPct val="80000"/>
              </a:lnSpc>
              <a:spcBef>
                <a:spcPts val="0"/>
              </a:spcBef>
              <a:buSzTx/>
              <a:buNone/>
              <a:defRPr sz="2800" b="1">
                <a:solidFill>
                  <a:schemeClr val="accent1"/>
                </a:solidFill>
                <a:latin typeface="Palatino"/>
                <a:ea typeface="Palatino"/>
                <a:cs typeface="Palatino"/>
                <a:sym typeface="Palatino"/>
              </a:defRPr>
            </a:pPr>
            <a:r>
              <a:rPr lang="en-US" sz="3200" noProof="0" dirty="0">
                <a:solidFill>
                  <a:schemeClr val="bg2"/>
                </a:solidFill>
              </a:rPr>
              <a:t>What do you think you will take away from or use from this theory’s perspective? </a:t>
            </a: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extLst>
      <p:ext uri="{BB962C8B-B14F-4D97-AF65-F5344CB8AC3E}">
        <p14:creationId xmlns="" xmlns:p14="http://schemas.microsoft.com/office/powerpoint/2010/main" val="211234157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pic>
        <p:nvPicPr>
          <p:cNvPr id="129"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0" name="Shape 130"/>
          <p:cNvSpPr/>
          <p:nvPr/>
        </p:nvSpPr>
        <p:spPr>
          <a:xfrm>
            <a:off x="0" y="1061638"/>
            <a:ext cx="13081002" cy="3269729"/>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1" name="Shape 131"/>
          <p:cNvSpPr>
            <a:spLocks noGrp="1"/>
          </p:cNvSpPr>
          <p:nvPr>
            <p:ph type="title"/>
          </p:nvPr>
        </p:nvSpPr>
        <p:spPr>
          <a:xfrm>
            <a:off x="952500" y="444499"/>
            <a:ext cx="11099800" cy="3886867"/>
          </a:xfrm>
          <a:prstGeom prst="rect">
            <a:avLst/>
          </a:prstGeom>
        </p:spPr>
        <p:txBody>
          <a:bodyPr/>
          <a:lstStyle/>
          <a:p>
            <a:pPr algn="r" defTabSz="457200">
              <a:defRPr sz="3600" b="1">
                <a:solidFill>
                  <a:srgbClr val="FFFFFF"/>
                </a:solidFill>
                <a:latin typeface="+mj-lt"/>
                <a:ea typeface="+mj-ea"/>
                <a:cs typeface="+mj-cs"/>
                <a:sym typeface="Helvetica"/>
              </a:defRPr>
            </a:pPr>
            <a:r>
              <a:rPr lang="en-US" noProof="0" dirty="0" smtClean="0"/>
              <a:t>20. Solution-Focused Therapy</a:t>
            </a:r>
            <a:br>
              <a:rPr lang="en-US" noProof="0" dirty="0" smtClean="0"/>
            </a:br>
            <a:r>
              <a:rPr lang="en-US" noProof="0" dirty="0" smtClean="0"/>
              <a:t>Jacqueline Corcoran</a:t>
            </a:r>
            <a:endParaRPr lang="en-US" b="0" noProof="0"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lstStyle/>
          <a:p>
            <a:pPr algn="l" defTabSz="457200">
              <a:lnSpc>
                <a:spcPts val="4800"/>
              </a:lnSpc>
              <a:spcBef>
                <a:spcPts val="3000"/>
              </a:spcBef>
              <a:defRPr sz="3200">
                <a:solidFill>
                  <a:srgbClr val="B7B8BA"/>
                </a:solidFill>
                <a:latin typeface="+mj-lt"/>
                <a:ea typeface="+mj-ea"/>
                <a:cs typeface="+mj-cs"/>
                <a:sym typeface="Helvetica"/>
              </a:defRPr>
            </a:pPr>
            <a:r>
              <a:rPr lang="en-US" noProof="0" dirty="0" smtClean="0"/>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In solution-focused therapy, clients are </a:t>
            </a:r>
            <a:r>
              <a:rPr lang="en-US" sz="4000" noProof="0" dirty="0" smtClean="0">
                <a:solidFill>
                  <a:schemeClr val="bg2"/>
                </a:solidFill>
              </a:rPr>
              <a:t>viewed as having the </a:t>
            </a:r>
            <a:r>
              <a:rPr lang="en-US" sz="4000" noProof="0" dirty="0">
                <a:solidFill>
                  <a:schemeClr val="bg2"/>
                </a:solidFill>
              </a:rPr>
              <a:t>necessary strengths and capacities to solve their own </a:t>
            </a:r>
            <a:r>
              <a:rPr lang="en-US" sz="4000" noProof="0" dirty="0" smtClean="0">
                <a:solidFill>
                  <a:schemeClr val="bg2"/>
                </a:solidFill>
              </a:rPr>
              <a:t>problems. </a:t>
            </a: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Because individuals are unique and have the right to determine what it is they want, the task of the practitioner is to identify strengths and amplify them so that clients can apply these “solutions.”</a:t>
            </a: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smtClean="0">
                <a:solidFill>
                  <a:schemeClr val="bg2"/>
                </a:solidFill>
              </a:rPr>
              <a:t>Given </a:t>
            </a:r>
            <a:r>
              <a:rPr lang="en-US" sz="4000" noProof="0" dirty="0">
                <a:solidFill>
                  <a:schemeClr val="bg2"/>
                </a:solidFill>
              </a:rPr>
              <a:t>the lack of emphasis on problems, history taking and discussion of how symptoms manifest themselves are not detailed.</a:t>
            </a: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Neither is there a </a:t>
            </a:r>
            <a:r>
              <a:rPr lang="en-US" sz="4000" noProof="0" dirty="0" smtClean="0">
                <a:solidFill>
                  <a:schemeClr val="bg2"/>
                </a:solidFill>
              </a:rPr>
              <a:t>need to understand how the problem </a:t>
            </a:r>
            <a:r>
              <a:rPr lang="en-US" sz="4000" noProof="0" dirty="0">
                <a:solidFill>
                  <a:schemeClr val="bg2"/>
                </a:solidFill>
              </a:rPr>
              <a:t>began because this knowledge may offer little in terms of how to solve the </a:t>
            </a:r>
            <a:r>
              <a:rPr lang="en-US" sz="4000" noProof="0" dirty="0" smtClean="0">
                <a:solidFill>
                  <a:schemeClr val="bg2"/>
                </a:solidFill>
              </a:rPr>
              <a:t>problem.</a:t>
            </a: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smtClean="0">
                <a:solidFill>
                  <a:schemeClr val="bg2"/>
                </a:solidFill>
              </a:rPr>
              <a:t>In </a:t>
            </a:r>
            <a:r>
              <a:rPr lang="en-US" sz="4000" noProof="0" dirty="0">
                <a:solidFill>
                  <a:schemeClr val="bg2"/>
                </a:solidFill>
              </a:rPr>
              <a:t>general, the past is </a:t>
            </a:r>
            <a:r>
              <a:rPr lang="en-US" sz="4000" noProof="0" dirty="0" smtClean="0">
                <a:solidFill>
                  <a:schemeClr val="bg2"/>
                </a:solidFill>
              </a:rPr>
              <a:t>deemphasized </a:t>
            </a:r>
            <a:r>
              <a:rPr lang="en-US" sz="4000" noProof="0" dirty="0">
                <a:solidFill>
                  <a:schemeClr val="bg2"/>
                </a:solidFill>
              </a:rPr>
              <a:t>other than times when exceptions to problems </a:t>
            </a:r>
            <a:r>
              <a:rPr lang="en-US" sz="4000" noProof="0" dirty="0" smtClean="0">
                <a:solidFill>
                  <a:schemeClr val="bg2"/>
                </a:solidFill>
              </a:rPr>
              <a:t>occurred.</a:t>
            </a: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The model orients instead toward the future when the problem will no longer be a </a:t>
            </a:r>
            <a:r>
              <a:rPr lang="en-US" sz="4000" noProof="0" dirty="0" smtClean="0">
                <a:solidFill>
                  <a:schemeClr val="bg2"/>
                </a:solidFill>
              </a:rPr>
              <a:t>problem.</a:t>
            </a: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To this end, practitioners assist clients in eliciting “exceptions,” times when the problem is either not a problem or is lessened in terms of duration, severity, frequency, or </a:t>
            </a:r>
            <a:r>
              <a:rPr lang="en-US" sz="4000" noProof="0" dirty="0" smtClean="0">
                <a:solidFill>
                  <a:schemeClr val="bg2"/>
                </a:solidFill>
              </a:rPr>
              <a:t>intensity. </a:t>
            </a: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The construction of solutions from exceptions is considered easier and </a:t>
            </a:r>
            <a:r>
              <a:rPr lang="en-US" sz="4000" noProof="0" dirty="0" smtClean="0">
                <a:solidFill>
                  <a:schemeClr val="bg2"/>
                </a:solidFill>
              </a:rPr>
              <a:t>ultimately more successful than stopping or changing existing problem </a:t>
            </a:r>
            <a:r>
              <a:rPr lang="en-US" sz="4000" noProof="0" dirty="0" smtClean="0">
                <a:solidFill>
                  <a:schemeClr val="bg2"/>
                </a:solidFill>
              </a:rPr>
              <a:t>behavior.</a:t>
            </a: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When exceptions are identified, the practitioner explores with clients the </a:t>
            </a:r>
            <a:r>
              <a:rPr lang="en-US" sz="4000" noProof="0" dirty="0" smtClean="0">
                <a:solidFill>
                  <a:schemeClr val="bg2"/>
                </a:solidFill>
              </a:rPr>
              <a:t>strengths and </a:t>
            </a:r>
            <a:r>
              <a:rPr lang="en-US" sz="4000" noProof="0" dirty="0">
                <a:solidFill>
                  <a:schemeClr val="bg2"/>
                </a:solidFill>
              </a:rPr>
              <a:t>resources that were utilized. </a:t>
            </a: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These resources are enlarged upon through the </a:t>
            </a:r>
            <a:r>
              <a:rPr lang="en-US" sz="4000" noProof="0" dirty="0" smtClean="0">
                <a:solidFill>
                  <a:schemeClr val="bg2"/>
                </a:solidFill>
              </a:rPr>
              <a:t>use </a:t>
            </a:r>
            <a:r>
              <a:rPr lang="en-US" sz="4000" noProof="0" dirty="0">
                <a:solidFill>
                  <a:schemeClr val="bg2"/>
                </a:solidFill>
              </a:rPr>
              <a:t>of questions presupposing that positive change will occur (e.g., “When </a:t>
            </a:r>
            <a:r>
              <a:rPr lang="en-US" sz="4000" noProof="0" dirty="0" smtClean="0">
                <a:solidFill>
                  <a:schemeClr val="bg2"/>
                </a:solidFill>
              </a:rPr>
              <a:t>you  </a:t>
            </a:r>
            <a:r>
              <a:rPr lang="en-US" sz="4000" noProof="0" dirty="0">
                <a:solidFill>
                  <a:schemeClr val="bg2"/>
                </a:solidFill>
              </a:rPr>
              <a:t>are doing better, what will be happening?”; “When our work here is successful, what will be different?”), since changes in language are assumed to lead to changes in perception. </a:t>
            </a: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2.png"/>
          <p:cNvPicPr>
            <a:picLocks noChangeAspect="1"/>
          </p:cNvPicPr>
          <p:nvPr/>
        </p:nvPicPr>
        <p:blipFill>
          <a:blip r:embed="rId2" cstate="print">
            <a:extLst/>
          </a:blip>
          <a:stretch>
            <a:fillRect/>
          </a:stretch>
        </p:blipFill>
        <p:spPr>
          <a:xfrm>
            <a:off x="-932216" y="-5641934"/>
            <a:ext cx="14869232" cy="19242536"/>
          </a:xfrm>
          <a:prstGeom prst="rect">
            <a:avLst/>
          </a:prstGeom>
          <a:ln w="12700">
            <a:miter lim="400000"/>
          </a:ln>
        </p:spPr>
      </p:pic>
      <p:sp>
        <p:nvSpPr>
          <p:cNvPr id="134" name="Shape 134"/>
          <p:cNvSpPr/>
          <p:nvPr/>
        </p:nvSpPr>
        <p:spPr>
          <a:xfrm>
            <a:off x="-38101" y="1061640"/>
            <a:ext cx="13081002" cy="924722"/>
          </a:xfrm>
          <a:prstGeom prst="rect">
            <a:avLst/>
          </a:prstGeom>
          <a:solidFill>
            <a:srgbClr val="2FA2E9"/>
          </a:solidFill>
          <a:ln w="12700">
            <a:miter lim="400000"/>
          </a:ln>
          <a:effectLst>
            <a:outerShdw blurRad="38100" dist="135113" dir="5400000" rotWithShape="0">
              <a:srgbClr val="000000">
                <a:alpha val="8634"/>
              </a:srgbClr>
            </a:outerShdw>
          </a:effectLst>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5" name="Shape 135"/>
          <p:cNvSpPr>
            <a:spLocks noGrp="1"/>
          </p:cNvSpPr>
          <p:nvPr>
            <p:ph type="title"/>
          </p:nvPr>
        </p:nvSpPr>
        <p:spPr>
          <a:xfrm>
            <a:off x="1065871" y="444500"/>
            <a:ext cx="11099804" cy="2159000"/>
          </a:xfrm>
          <a:prstGeom prst="rect">
            <a:avLst/>
          </a:prstGeom>
        </p:spPr>
        <p:txBody>
          <a:bodyPr>
            <a:normAutofit/>
          </a:bodyPr>
          <a:lstStyle/>
          <a:p>
            <a:pPr algn="l" defTabSz="457200">
              <a:lnSpc>
                <a:spcPts val="4800"/>
              </a:lnSpc>
              <a:spcBef>
                <a:spcPts val="3000"/>
              </a:spcBef>
              <a:defRPr sz="3200">
                <a:solidFill>
                  <a:srgbClr val="B7B8BA"/>
                </a:solidFill>
                <a:latin typeface="+mj-lt"/>
                <a:ea typeface="+mj-ea"/>
                <a:cs typeface="+mj-cs"/>
                <a:sym typeface="Helvetica"/>
              </a:defRPr>
            </a:pPr>
            <a:r>
              <a:rPr lang="en-US" sz="4000" noProof="0" dirty="0" smtClean="0">
                <a:latin typeface="Calibri" pitchFamily="34" charset="0"/>
              </a:rPr>
              <a:t>   </a:t>
            </a:r>
            <a:r>
              <a:rPr lang="en-US" sz="4000" noProof="0" dirty="0" smtClean="0">
                <a:solidFill>
                  <a:srgbClr val="FFFFFF"/>
                </a:solidFill>
                <a:latin typeface="Calibri" pitchFamily="34" charset="0"/>
              </a:rPr>
              <a:t>OVERVIEW OF SOLUTION-FOCUSED PRACTICE</a:t>
            </a:r>
            <a:endParaRPr lang="en-US" sz="4000" b="1" noProof="0" dirty="0">
              <a:solidFill>
                <a:srgbClr val="FFFFFF"/>
              </a:solidFill>
              <a:latin typeface="Calibri" pitchFamily="34" charset="0"/>
            </a:endParaRPr>
          </a:p>
        </p:txBody>
      </p:sp>
      <p:sp>
        <p:nvSpPr>
          <p:cNvPr id="136" name="Shape 136"/>
          <p:cNvSpPr>
            <a:spLocks noGrp="1"/>
          </p:cNvSpPr>
          <p:nvPr>
            <p:ph type="body" idx="1"/>
          </p:nvPr>
        </p:nvSpPr>
        <p:spPr>
          <a:xfrm>
            <a:off x="901700" y="2609850"/>
            <a:ext cx="11428149" cy="6286500"/>
          </a:xfrm>
          <a:prstGeom prst="rect">
            <a:avLst/>
          </a:prstGeom>
        </p:spPr>
        <p:txBody>
          <a:bodyPr anchor="t">
            <a:normAutofit/>
          </a:bodyPr>
          <a:lstStyle/>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When clients view themselves as resourceful and capable, they are empowered toward future positive behavior </a:t>
            </a:r>
          </a:p>
          <a:p>
            <a:pPr marL="0" indent="0" defTabSz="12700">
              <a:spcBef>
                <a:spcPts val="0"/>
              </a:spcBef>
              <a:buSzTx/>
              <a:buNone/>
              <a:defRPr sz="2800" b="1">
                <a:solidFill>
                  <a:schemeClr val="accent1"/>
                </a:solidFill>
                <a:latin typeface="Palatino"/>
                <a:ea typeface="Palatino"/>
                <a:cs typeface="Palatino"/>
                <a:sym typeface="Palatino"/>
              </a:defRPr>
            </a:pPr>
            <a:endParaRPr lang="en-US" sz="4000" noProof="0" dirty="0">
              <a:solidFill>
                <a:schemeClr val="bg2"/>
              </a:solidFill>
            </a:endParaRPr>
          </a:p>
          <a:p>
            <a:pPr marL="0" indent="0" defTabSz="12700">
              <a:spcBef>
                <a:spcPts val="0"/>
              </a:spcBef>
              <a:buSzTx/>
              <a:buNone/>
              <a:defRPr sz="2800" b="1">
                <a:solidFill>
                  <a:schemeClr val="accent1"/>
                </a:solidFill>
                <a:latin typeface="Palatino"/>
                <a:ea typeface="Palatino"/>
                <a:cs typeface="Palatino"/>
                <a:sym typeface="Palatino"/>
              </a:defRPr>
            </a:pPr>
            <a:r>
              <a:rPr lang="en-US" sz="4000" noProof="0" dirty="0">
                <a:solidFill>
                  <a:schemeClr val="bg2"/>
                </a:solidFill>
              </a:rPr>
              <a:t>Behavioral, as well as perceptual</a:t>
            </a:r>
            <a:r>
              <a:rPr lang="en-US" sz="4000" noProof="0" dirty="0" smtClean="0">
                <a:solidFill>
                  <a:schemeClr val="bg2"/>
                </a:solidFill>
              </a:rPr>
              <a:t>, change </a:t>
            </a:r>
            <a:r>
              <a:rPr lang="en-US" sz="4000" noProof="0" dirty="0">
                <a:solidFill>
                  <a:schemeClr val="bg2"/>
                </a:solidFill>
              </a:rPr>
              <a:t>is implicated since the approach is focused on concrete, specific behaviors that are achievable within a brief time period.</a:t>
            </a:r>
          </a:p>
        </p:txBody>
      </p:sp>
      <p:sp>
        <p:nvSpPr>
          <p:cNvPr id="137" name="Shape 137"/>
          <p:cNvSpPr/>
          <p:nvPr/>
        </p:nvSpPr>
        <p:spPr>
          <a:xfrm>
            <a:off x="910968" y="1388934"/>
            <a:ext cx="270135" cy="270134"/>
          </a:xfrm>
          <a:prstGeom prst="rect">
            <a:avLst/>
          </a:prstGeom>
          <a:solidFill>
            <a:srgbClr val="FFFFFF"/>
          </a:solidFill>
          <a:ln w="12700">
            <a:miter lim="400000"/>
          </a:ln>
        </p:spPr>
        <p:txBody>
          <a:bodyPr lIns="50800" tIns="50800" rIns="50800" bIns="50800" anchor="ctr"/>
          <a:lstStyle/>
          <a:p>
            <a:pPr>
              <a:defRPr sz="2400">
                <a:latin typeface="Helvetica Light"/>
                <a:ea typeface="Helvetica Light"/>
                <a:cs typeface="Helvetica Light"/>
                <a:sym typeface="Helvetica Light"/>
              </a:defRPr>
            </a:pPr>
            <a:endParaRPr dirty="0"/>
          </a:p>
        </p:txBody>
      </p:sp>
      <p:sp>
        <p:nvSpPr>
          <p:cNvPr id="138" name="Shape 138"/>
          <p:cNvSpPr/>
          <p:nvPr/>
        </p:nvSpPr>
        <p:spPr>
          <a:xfrm>
            <a:off x="-38101" y="8999039"/>
            <a:ext cx="13081002" cy="353321"/>
          </a:xfrm>
          <a:prstGeom prst="rect">
            <a:avLst/>
          </a:prstGeom>
          <a:solidFill>
            <a:srgbClr val="2FA2E9"/>
          </a:solidFill>
          <a:ln w="12700">
            <a:miter lim="400000"/>
          </a:ln>
        </p:spPr>
        <p:txBody>
          <a:bodyPr lIns="50800" tIns="50800" rIns="50800" bIns="50800" anchor="ctr"/>
          <a:lstStyle/>
          <a:p>
            <a:pPr>
              <a:defRPr sz="2400">
                <a:solidFill>
                  <a:srgbClr val="FFFFFF"/>
                </a:solidFill>
                <a:latin typeface="Helvetica Light"/>
                <a:ea typeface="Helvetica Light"/>
                <a:cs typeface="Helvetica Light"/>
                <a:sym typeface="Helvetica Light"/>
              </a:defRPr>
            </a:pPr>
            <a:endParaRPr dirty="0"/>
          </a:p>
        </p:txBody>
      </p:sp>
      <p:sp>
        <p:nvSpPr>
          <p:cNvPr id="139" name="Shape 139"/>
          <p:cNvSpPr/>
          <p:nvPr/>
        </p:nvSpPr>
        <p:spPr>
          <a:xfrm>
            <a:off x="862864" y="9048699"/>
            <a:ext cx="4307657" cy="2540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defTabSz="457200">
              <a:defRPr sz="1000" b="1">
                <a:solidFill>
                  <a:srgbClr val="FFFFFF"/>
                </a:solidFill>
              </a:defRPr>
            </a:lvl1pPr>
          </a:lstStyle>
          <a:p>
            <a:r>
              <a:rPr dirty="0"/>
              <a:t>Copyright © Springer Publishing Company, LLC. All Rights Reserved.</a:t>
            </a:r>
          </a:p>
        </p:txBody>
      </p:sp>
    </p:spTree>
  </p:cSld>
  <p:clrMapOvr>
    <a:masterClrMapping/>
  </p:clrMapOvr>
  <p:transition spd="slow"/>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13067</TotalTime>
  <Words>832</Words>
  <Application>Microsoft Office PowerPoint</Application>
  <PresentationFormat>Custom</PresentationFormat>
  <Paragraphs>84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White</vt:lpstr>
      <vt:lpstr>Slide 1</vt:lpstr>
      <vt:lpstr>20. Solution-Focused Therapy Jacqueline Corcoran</vt:lpstr>
      <vt:lpstr>   OVERVIEW OF SOLUTION-FOCUSED PRACTICE</vt:lpstr>
      <vt:lpstr>   OVERVIEW OF SOLUTION-FOCUSED PRACTICE</vt:lpstr>
      <vt:lpstr>   OVERVIEW OF SOLUTION-FOCUSED PRACTICE</vt:lpstr>
      <vt:lpstr>   OVERVIEW OF SOLUTION-FOCUSED PRACTICE</vt:lpstr>
      <vt:lpstr>   OVERVIEW OF SOLUTION-FOCUSED PRACTICE</vt:lpstr>
      <vt:lpstr>   OVERVIEW OF SOLUTION-FOCUSED PRACTICE</vt:lpstr>
      <vt:lpstr>   OVERVIEW OF SOLUTION-FOCUSED PRACTICE</vt:lpstr>
      <vt:lpstr>   OVERVIEW OF SOLUTION-FOCUSED PRACTICE</vt:lpstr>
      <vt:lpstr>   OVERVIEW OF SOLUTION-FOCUSED PRACTICE</vt:lpstr>
      <vt:lpstr>   PHASES OF HELPING</vt:lpstr>
      <vt:lpstr>   CASE EXAMPLE EXERCISE</vt:lpstr>
      <vt:lpstr>   What Do You Think?</vt:lpstr>
      <vt:lpstr>   What Do You Think?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Editor</cp:lastModifiedBy>
  <cp:revision>49</cp:revision>
  <dcterms:modified xsi:type="dcterms:W3CDTF">2016-05-25T15:51:47Z</dcterms:modified>
</cp:coreProperties>
</file>